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9.jpg" ContentType="image/png"/>
  <Override PartName="/ppt/notesSlides/notesSlide12.xml" ContentType="application/vnd.openxmlformats-officedocument.presentationml.notesSlide+xml"/>
  <Override PartName="/ppt/media/image31.jpg" ContentType="image/png"/>
  <Override PartName="/ppt/notesSlides/notesSlide13.xml" ContentType="application/vnd.openxmlformats-officedocument.presentationml.notesSlide+xml"/>
  <Override PartName="/ppt/media/image32.jpg" ContentType="image/png"/>
  <Override PartName="/ppt/media/image33.jpg" ContentType="image/png"/>
  <Override PartName="/ppt/media/image34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4"/>
  </p:notesMasterIdLst>
  <p:sldIdLst>
    <p:sldId id="280" r:id="rId3"/>
    <p:sldId id="293" r:id="rId4"/>
    <p:sldId id="282" r:id="rId5"/>
    <p:sldId id="294" r:id="rId6"/>
    <p:sldId id="284" r:id="rId7"/>
    <p:sldId id="268" r:id="rId8"/>
    <p:sldId id="296" r:id="rId9"/>
    <p:sldId id="285" r:id="rId10"/>
    <p:sldId id="270" r:id="rId11"/>
    <p:sldId id="297" r:id="rId12"/>
    <p:sldId id="298" r:id="rId13"/>
    <p:sldId id="299" r:id="rId14"/>
    <p:sldId id="303" r:id="rId15"/>
    <p:sldId id="304" r:id="rId16"/>
    <p:sldId id="305" r:id="rId17"/>
    <p:sldId id="306" r:id="rId18"/>
    <p:sldId id="308" r:id="rId19"/>
    <p:sldId id="310" r:id="rId20"/>
    <p:sldId id="311" r:id="rId21"/>
    <p:sldId id="264" r:id="rId22"/>
    <p:sldId id="292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1"/>
    <p:restoredTop sz="93602"/>
  </p:normalViewPr>
  <p:slideViewPr>
    <p:cSldViewPr snapToGrid="0" snapToObjects="1">
      <p:cViewPr varScale="1">
        <p:scale>
          <a:sx n="37" d="100"/>
          <a:sy n="37" d="100"/>
        </p:scale>
        <p:origin x="36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E48F-FB83-4413-A27B-60E6B7DFCC3F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5DCA-F7DA-4348-A7B2-EBF7E58CC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48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653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528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2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451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518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004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27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279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311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925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50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6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2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60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03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86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205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08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36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2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59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02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销售，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×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则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700" r:id="rId3"/>
    <p:sldLayoutId id="2147483701" r:id="rId4"/>
    <p:sldLayoutId id="2147483702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22.jp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Segoe UI"/>
                <a:ea typeface="微软雅黑"/>
              </a:rPr>
              <a:t>CAT</a:t>
            </a:r>
            <a:r>
              <a:rPr lang="zh-CN" altLang="en-US">
                <a:latin typeface="Segoe UI"/>
                <a:ea typeface="微软雅黑"/>
              </a:rPr>
              <a:t>工具调研汇报</a:t>
            </a:r>
            <a:endParaRPr lang="en-US" altLang="zh-CN" dirty="0">
              <a:latin typeface="Segoe UI"/>
              <a:ea typeface="微软雅黑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23371" y="3638219"/>
            <a:ext cx="2937752" cy="127303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1800" kern="0" dirty="0">
                <a:latin typeface="Segoe UI"/>
                <a:ea typeface="微软雅黑"/>
                <a:cs typeface=""/>
              </a:rPr>
              <a:t>小组成员</a:t>
            </a:r>
            <a:endParaRPr lang="en-US" altLang="zh-CN" kern="0" dirty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endParaRPr lang="en-US" altLang="zh-CN" kern="0" dirty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kern="0" dirty="0">
                <a:latin typeface="Segoe UI"/>
                <a:ea typeface="微软雅黑"/>
                <a:cs typeface=""/>
              </a:rPr>
              <a:t>王紫 武睿文 潘震铭</a:t>
            </a:r>
            <a:endParaRPr lang="en-US" altLang="zh-CN" sz="2400" b="1" kern="0" dirty="0">
              <a:latin typeface="Segoe UI"/>
              <a:ea typeface="微软雅黑"/>
              <a:cs typeface="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310873" y="5304681"/>
            <a:ext cx="5881540" cy="508364"/>
          </a:xfrm>
        </p:spPr>
        <p:txBody>
          <a:bodyPr/>
          <a:lstStyle/>
          <a:p>
            <a:r>
              <a:rPr lang="en-US" altLang="zh-CN" dirty="0">
                <a:latin typeface="Segoe UI"/>
                <a:ea typeface="微软雅黑"/>
              </a:rPr>
              <a:t>PRESENTED </a:t>
            </a:r>
            <a:r>
              <a:rPr lang="en-US" altLang="zh-CN">
                <a:latin typeface="Segoe UI"/>
                <a:ea typeface="微软雅黑"/>
              </a:rPr>
              <a:t>BY </a:t>
            </a:r>
            <a:r>
              <a:rPr lang="zh-CN" altLang="en-US">
                <a:latin typeface="Segoe UI"/>
                <a:ea typeface="微软雅黑"/>
              </a:rPr>
              <a:t>各种</a:t>
            </a:r>
            <a:r>
              <a:rPr lang="en-US" altLang="zh-CN">
                <a:latin typeface="Segoe UI"/>
                <a:ea typeface="微软雅黑"/>
              </a:rPr>
              <a:t>Pre</a:t>
            </a:r>
            <a:r>
              <a:rPr lang="zh-CN" altLang="en-US">
                <a:latin typeface="Segoe UI"/>
                <a:ea typeface="微软雅黑"/>
              </a:rPr>
              <a:t>小分队</a:t>
            </a:r>
            <a:endParaRPr lang="en-US" altLang="zh-CN" dirty="0">
              <a:latin typeface="Segoe UI"/>
              <a:ea typeface="微软雅黑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000000"/>
                </a:solidFill>
                <a:latin typeface="Segoe UI"/>
                <a:ea typeface="微软雅黑"/>
              </a:rPr>
              <a:t>学校</a:t>
            </a:r>
            <a:r>
              <a:rPr lang="zh-CN" altLang="en-US" sz="1800">
                <a:solidFill>
                  <a:srgbClr val="000000"/>
                </a:solidFill>
                <a:latin typeface="Segoe UI"/>
                <a:ea typeface="微软雅黑"/>
              </a:rPr>
              <a:t>名称：北京语言大学</a:t>
            </a:r>
            <a:endParaRPr lang="zh-CN" altLang="en-US" sz="1800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471049" y="3638219"/>
            <a:ext cx="2759187" cy="127303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1800" kern="0">
                <a:latin typeface="Segoe UI"/>
                <a:ea typeface="微软雅黑"/>
                <a:cs typeface=""/>
              </a:rPr>
              <a:t>主讲人</a:t>
            </a:r>
            <a:endParaRPr lang="en-US" altLang="zh-CN" kern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endParaRPr lang="en-US" altLang="zh-CN" kern="0" dirty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kern="0" dirty="0">
                <a:latin typeface="Segoe UI"/>
                <a:ea typeface="微软雅黑"/>
                <a:cs typeface=""/>
              </a:rPr>
              <a:t>王梦柔 王翊冉</a:t>
            </a:r>
            <a:endParaRPr lang="en-US" altLang="zh-CN" sz="2400" b="1" kern="0" dirty="0">
              <a:latin typeface="Segoe UI"/>
              <a:ea typeface="微软雅黑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411162" y="81974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74" y="1038025"/>
            <a:ext cx="1806847" cy="5137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05859" y="1038025"/>
            <a:ext cx="1706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BasicCAT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65" y="1732548"/>
            <a:ext cx="6884620" cy="48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139196" y="75875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05073" y="1429126"/>
            <a:ext cx="15279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memoQ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63" y="609600"/>
            <a:ext cx="1639053" cy="16390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6" y="2248653"/>
            <a:ext cx="7530316" cy="4063233"/>
          </a:xfrm>
          <a:prstGeom prst="rect">
            <a:avLst/>
          </a:prstGeom>
        </p:spPr>
      </p:pic>
      <p:pic>
        <p:nvPicPr>
          <p:cNvPr id="9" name="图片 8" descr="社交网站的手机截图&#10;&#10;描述已自动生成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63" y="1974743"/>
            <a:ext cx="6915733" cy="46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139196" y="75875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60503" y="1519931"/>
            <a:ext cx="3349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SDL Trados Studio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15" y="1021405"/>
            <a:ext cx="1054224" cy="10542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99" y="2075629"/>
            <a:ext cx="8133348" cy="45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139196" y="75875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60503" y="1519931"/>
            <a:ext cx="1545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matecat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14" y="1022238"/>
            <a:ext cx="1443517" cy="10209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82" y="2043151"/>
            <a:ext cx="9579560" cy="47675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0" y="2043151"/>
            <a:ext cx="9151743" cy="49361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99" y="1966493"/>
            <a:ext cx="9775905" cy="49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社交网站的手机截图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97" y="2043151"/>
            <a:ext cx="4780450" cy="4711533"/>
          </a:xfrm>
          <a:prstGeom prst="rect">
            <a:avLst/>
          </a:prstGeom>
        </p:spPr>
      </p:pic>
      <p:pic>
        <p:nvPicPr>
          <p:cNvPr id="8" name="图片 7" descr="社交网站的手机截图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9" y="2043151"/>
            <a:ext cx="5309228" cy="471153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139196" y="75875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60503" y="1519931"/>
            <a:ext cx="1565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Segoe UI"/>
                <a:ea typeface="微软雅黑"/>
              </a:rPr>
              <a:t>雪人</a:t>
            </a:r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CAT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52" y="1056288"/>
            <a:ext cx="1184235" cy="986863"/>
          </a:xfrm>
          <a:prstGeom prst="rect">
            <a:avLst/>
          </a:prstGeom>
        </p:spPr>
      </p:pic>
      <p:pic>
        <p:nvPicPr>
          <p:cNvPr id="10" name="图片 9" descr="电脑屏幕截图&#10;&#10;描述已自动生成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9" y="220133"/>
            <a:ext cx="9631946" cy="68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139196" y="75875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60503" y="1519931"/>
            <a:ext cx="1935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Transmate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65" y="1175828"/>
            <a:ext cx="867323" cy="867323"/>
          </a:xfrm>
          <a:prstGeom prst="rect">
            <a:avLst/>
          </a:prstGeom>
        </p:spPr>
      </p:pic>
      <p:pic>
        <p:nvPicPr>
          <p:cNvPr id="11" name="图片 10" descr="图片包含 游戏机, 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99" y="1822677"/>
            <a:ext cx="8814859" cy="5113846"/>
          </a:xfrm>
          <a:prstGeom prst="rect">
            <a:avLst/>
          </a:prstGeom>
        </p:spPr>
      </p:pic>
      <p:pic>
        <p:nvPicPr>
          <p:cNvPr id="13" name="图片 12" descr="手机截图图社交软件的信息&#10;&#10;描述已自动生成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39" y="1620047"/>
            <a:ext cx="8814859" cy="50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8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139196" y="75875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60503" y="1519931"/>
            <a:ext cx="805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Icat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848" y="958767"/>
            <a:ext cx="1135437" cy="11354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7" y="2094204"/>
            <a:ext cx="8592749" cy="45821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04" y="909428"/>
            <a:ext cx="7994302" cy="57676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56" y="1540086"/>
            <a:ext cx="10669489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139196" y="75875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24318" y="1578297"/>
            <a:ext cx="1847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Smartling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34" y="1144999"/>
            <a:ext cx="898152" cy="8981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22" y="1839907"/>
            <a:ext cx="8853761" cy="51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139196" y="75875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69065" y="1519931"/>
            <a:ext cx="3275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XTM International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78" y="1177855"/>
            <a:ext cx="1511723" cy="865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0" y="1266522"/>
            <a:ext cx="9255695" cy="54785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01" y="1903349"/>
            <a:ext cx="8667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/>
              </a:rPr>
              <a:t>学校</a:t>
            </a:r>
            <a:r>
              <a:rPr lang="zh-CN" altLang="en-US">
                <a:solidFill>
                  <a:srgbClr val="000000"/>
                </a:solidFill>
                <a:latin typeface="Segoe UI"/>
                <a:ea typeface="微软雅黑"/>
              </a:rPr>
              <a:t>名称：北京语言大学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需求概述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990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/>
              </a:rPr>
              <a:t>学校</a:t>
            </a:r>
            <a:r>
              <a:rPr lang="zh-CN" altLang="en-US">
                <a:solidFill>
                  <a:srgbClr val="000000"/>
                </a:solidFill>
                <a:latin typeface="Segoe UI"/>
                <a:ea typeface="微软雅黑"/>
              </a:rPr>
              <a:t>名称：北京语言大学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1337010" y="4167324"/>
            <a:ext cx="1846774" cy="455476"/>
          </a:xfrm>
        </p:spPr>
        <p:txBody>
          <a:bodyPr/>
          <a:lstStyle/>
          <a:p>
            <a:r>
              <a:rPr lang="zh-CN" altLang="en-US">
                <a:solidFill>
                  <a:srgbClr val="000000"/>
                </a:solidFill>
                <a:latin typeface="Segoe UI"/>
                <a:ea typeface="微软雅黑" charset="0"/>
              </a:rPr>
              <a:t>现有</a:t>
            </a:r>
            <a:r>
              <a:rPr lang="en-US" altLang="zh-CN">
                <a:solidFill>
                  <a:srgbClr val="000000"/>
                </a:solidFill>
                <a:latin typeface="Segoe UI"/>
                <a:ea typeface="微软雅黑" charset="0"/>
              </a:rPr>
              <a:t>CAT</a:t>
            </a:r>
            <a:r>
              <a:rPr lang="zh-CN" altLang="en-US">
                <a:solidFill>
                  <a:srgbClr val="000000"/>
                </a:solidFill>
                <a:latin typeface="Segoe UI"/>
                <a:ea typeface="微软雅黑" charset="0"/>
              </a:rPr>
              <a:t>工具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1337009" y="4622800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ONE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3848485" y="4165951"/>
            <a:ext cx="1846774" cy="455476"/>
          </a:xfrm>
        </p:spPr>
        <p:txBody>
          <a:bodyPr/>
          <a:lstStyle/>
          <a:p>
            <a:r>
              <a:rPr lang="zh-CN" altLang="en-US">
                <a:solidFill>
                  <a:srgbClr val="000000"/>
                </a:solidFill>
                <a:latin typeface="Segoe UI"/>
                <a:ea typeface="微软雅黑" charset="0"/>
              </a:rPr>
              <a:t>常用功能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3887395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TWO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6476697" y="4165951"/>
            <a:ext cx="1846774" cy="455476"/>
          </a:xfrm>
        </p:spPr>
        <p:txBody>
          <a:bodyPr/>
          <a:lstStyle/>
          <a:p>
            <a:r>
              <a:rPr lang="zh-CN" altLang="en-US">
                <a:solidFill>
                  <a:srgbClr val="000000"/>
                </a:solidFill>
                <a:latin typeface="Segoe UI"/>
                <a:ea typeface="微软雅黑" charset="0"/>
              </a:rPr>
              <a:t>特色功能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6476697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THREE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8851987" y="4165951"/>
            <a:ext cx="1846774" cy="455476"/>
          </a:xfrm>
        </p:spPr>
        <p:txBody>
          <a:bodyPr/>
          <a:lstStyle/>
          <a:p>
            <a:r>
              <a:rPr lang="zh-CN" altLang="en-US">
                <a:solidFill>
                  <a:srgbClr val="000000"/>
                </a:solidFill>
                <a:latin typeface="Segoe UI"/>
                <a:ea typeface="微软雅黑" charset="0"/>
              </a:rPr>
              <a:t>需求分析</a:t>
            </a:r>
            <a:endParaRPr kumimoji="1"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8851987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FOUR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36779" y="5014774"/>
            <a:ext cx="1083718" cy="6075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19897" y="5014774"/>
            <a:ext cx="1083718" cy="6075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78117" y="5014774"/>
            <a:ext cx="1083718" cy="60756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65784" y="5014774"/>
            <a:ext cx="1083718" cy="607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FOUR</a:t>
            </a:r>
            <a:r>
              <a:rPr kumimoji="1" lang="zh-CN" altLang="en-US"/>
              <a:t> 需求概述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-211666" y="2908300"/>
            <a:ext cx="12778491" cy="1030394"/>
            <a:chOff x="-211666" y="2908300"/>
            <a:chExt cx="12778491" cy="1030394"/>
          </a:xfrm>
        </p:grpSpPr>
        <p:grpSp>
          <p:nvGrpSpPr>
            <p:cNvPr id="4" name="组合 21"/>
            <p:cNvGrpSpPr/>
            <p:nvPr/>
          </p:nvGrpSpPr>
          <p:grpSpPr>
            <a:xfrm>
              <a:off x="-211666" y="2970613"/>
              <a:ext cx="12778491" cy="912541"/>
              <a:chOff x="0" y="2158337"/>
              <a:chExt cx="12778491" cy="912541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11666" y="2513302"/>
                <a:ext cx="12192000" cy="2110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等腰三角形 5"/>
              <p:cNvSpPr/>
              <p:nvPr/>
            </p:nvSpPr>
            <p:spPr>
              <a:xfrm>
                <a:off x="0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等腰三角形 7"/>
              <p:cNvSpPr/>
              <p:nvPr/>
            </p:nvSpPr>
            <p:spPr>
              <a:xfrm>
                <a:off x="1056391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等腰三角形 8"/>
              <p:cNvSpPr/>
              <p:nvPr/>
            </p:nvSpPr>
            <p:spPr>
              <a:xfrm>
                <a:off x="2120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等腰三角形 9"/>
              <p:cNvSpPr/>
              <p:nvPr/>
            </p:nvSpPr>
            <p:spPr>
              <a:xfrm>
                <a:off x="3187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等腰三角形 10"/>
              <p:cNvSpPr/>
              <p:nvPr/>
            </p:nvSpPr>
            <p:spPr>
              <a:xfrm>
                <a:off x="4254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等腰三角形 11"/>
              <p:cNvSpPr/>
              <p:nvPr/>
            </p:nvSpPr>
            <p:spPr>
              <a:xfrm>
                <a:off x="5321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等腰三角形 12"/>
              <p:cNvSpPr/>
              <p:nvPr/>
            </p:nvSpPr>
            <p:spPr>
              <a:xfrm>
                <a:off x="6388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等腰三角形 13"/>
              <p:cNvSpPr/>
              <p:nvPr/>
            </p:nvSpPr>
            <p:spPr>
              <a:xfrm>
                <a:off x="7454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等腰三角形 14"/>
              <p:cNvSpPr/>
              <p:nvPr/>
            </p:nvSpPr>
            <p:spPr>
              <a:xfrm>
                <a:off x="8521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等腰三角形 15"/>
              <p:cNvSpPr/>
              <p:nvPr/>
            </p:nvSpPr>
            <p:spPr>
              <a:xfrm>
                <a:off x="9588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等腰三角形 16"/>
              <p:cNvSpPr/>
              <p:nvPr/>
            </p:nvSpPr>
            <p:spPr>
              <a:xfrm>
                <a:off x="10655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等腰三角形 17"/>
              <p:cNvSpPr/>
              <p:nvPr/>
            </p:nvSpPr>
            <p:spPr>
              <a:xfrm>
                <a:off x="11722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1" name="直接连接符 19"/>
              <p:cNvCxnSpPr/>
              <p:nvPr/>
            </p:nvCxnSpPr>
            <p:spPr>
              <a:xfrm>
                <a:off x="0" y="3060294"/>
                <a:ext cx="1277849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椭圆 4"/>
            <p:cNvSpPr/>
            <p:nvPr/>
          </p:nvSpPr>
          <p:spPr>
            <a:xfrm flipH="1">
              <a:off x="258956" y="291304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787152" y="3823548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1320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flipH="1">
              <a:off x="2387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3454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4521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5588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6654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7721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8788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855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10922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11988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flipH="1">
              <a:off x="1854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flipH="1">
              <a:off x="2921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3987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5054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flipH="1">
              <a:off x="6121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flipH="1">
              <a:off x="7188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8255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flipH="1">
              <a:off x="9321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flipH="1">
              <a:off x="10388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H="1">
              <a:off x="11455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801735" y="965562"/>
            <a:ext cx="2895600" cy="1562100"/>
            <a:chOff x="558800" y="977900"/>
            <a:chExt cx="2895600" cy="1562100"/>
          </a:xfrm>
        </p:grpSpPr>
        <p:sp>
          <p:nvSpPr>
            <p:cNvPr id="42" name="矩形 41"/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47" name="组 46"/>
            <p:cNvGrpSpPr/>
            <p:nvPr/>
          </p:nvGrpSpPr>
          <p:grpSpPr>
            <a:xfrm>
              <a:off x="749830" y="1184250"/>
              <a:ext cx="2667248" cy="980344"/>
              <a:chOff x="5638552" y="977900"/>
              <a:chExt cx="2188812" cy="98034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5638552" y="977900"/>
                <a:ext cx="993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/>
                    <a:ea typeface="微软雅黑"/>
                  </a:rPr>
                  <a:t>用户群体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638552" y="1576986"/>
                <a:ext cx="2188812" cy="38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学生、教师、管理员</a:t>
                </a:r>
              </a:p>
            </p:txBody>
          </p:sp>
        </p:grpSp>
      </p:grpSp>
      <p:grpSp>
        <p:nvGrpSpPr>
          <p:cNvPr id="49" name="组 48"/>
          <p:cNvGrpSpPr/>
          <p:nvPr/>
        </p:nvGrpSpPr>
        <p:grpSpPr>
          <a:xfrm>
            <a:off x="4607271" y="965562"/>
            <a:ext cx="2895600" cy="1562100"/>
            <a:chOff x="558800" y="977900"/>
            <a:chExt cx="2895600" cy="1562100"/>
          </a:xfrm>
        </p:grpSpPr>
        <p:sp>
          <p:nvSpPr>
            <p:cNvPr id="50" name="矩形 49"/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749830" y="1184250"/>
              <a:ext cx="2667248" cy="868377"/>
              <a:chOff x="5638552" y="977900"/>
              <a:chExt cx="2188812" cy="868377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5638552" y="977900"/>
                <a:ext cx="993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/>
                    <a:ea typeface="微软雅黑"/>
                  </a:rPr>
                  <a:t>双语对照</a:t>
                </a:r>
                <a:endParaRPr lang="zh-CN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638552" y="1465019"/>
                <a:ext cx="2188812" cy="38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翻译对齐、翻译单元</a:t>
                </a:r>
                <a:endParaRPr lang="en-US" altLang="zh-CN" sz="16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54" name="组 53"/>
          <p:cNvGrpSpPr/>
          <p:nvPr/>
        </p:nvGrpSpPr>
        <p:grpSpPr>
          <a:xfrm>
            <a:off x="8412808" y="965562"/>
            <a:ext cx="2895600" cy="1562100"/>
            <a:chOff x="558800" y="977900"/>
            <a:chExt cx="2895600" cy="1562100"/>
          </a:xfrm>
        </p:grpSpPr>
        <p:sp>
          <p:nvSpPr>
            <p:cNvPr id="55" name="矩形 54"/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56" name="组 55"/>
            <p:cNvGrpSpPr/>
            <p:nvPr/>
          </p:nvGrpSpPr>
          <p:grpSpPr>
            <a:xfrm>
              <a:off x="749830" y="1184250"/>
              <a:ext cx="2667248" cy="905697"/>
              <a:chOff x="5638552" y="977900"/>
              <a:chExt cx="2188812" cy="905697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5638552" y="977900"/>
                <a:ext cx="20458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/>
                    <a:ea typeface="微软雅黑"/>
                  </a:rPr>
                  <a:t>翻译记忆库、术语库</a:t>
                </a:r>
                <a:endParaRPr lang="zh-CN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638552" y="1502339"/>
                <a:ext cx="2188812" cy="38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标准化、一致性</a:t>
                </a:r>
                <a:endParaRPr lang="zh-CN" altLang="en-US" sz="16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59" name="组 58"/>
          <p:cNvGrpSpPr/>
          <p:nvPr/>
        </p:nvGrpSpPr>
        <p:grpSpPr>
          <a:xfrm>
            <a:off x="801735" y="4363215"/>
            <a:ext cx="2895600" cy="1562100"/>
            <a:chOff x="558800" y="977900"/>
            <a:chExt cx="2895600" cy="1562100"/>
          </a:xfrm>
        </p:grpSpPr>
        <p:sp>
          <p:nvSpPr>
            <p:cNvPr id="60" name="矩形 59"/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61" name="组 60"/>
            <p:cNvGrpSpPr/>
            <p:nvPr/>
          </p:nvGrpSpPr>
          <p:grpSpPr>
            <a:xfrm>
              <a:off x="672976" y="1184250"/>
              <a:ext cx="2667248" cy="868375"/>
              <a:chOff x="5575484" y="977900"/>
              <a:chExt cx="2188812" cy="868375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5638552" y="977900"/>
                <a:ext cx="993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/>
                    <a:ea typeface="微软雅黑"/>
                  </a:rPr>
                  <a:t>协同合作</a:t>
                </a:r>
                <a:endParaRPr lang="zh-CN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5575484" y="1465017"/>
                <a:ext cx="2188812" cy="38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团队合作、分配审校</a:t>
                </a:r>
              </a:p>
            </p:txBody>
          </p:sp>
        </p:grpSp>
      </p:grpSp>
      <p:grpSp>
        <p:nvGrpSpPr>
          <p:cNvPr id="64" name="组 63"/>
          <p:cNvGrpSpPr/>
          <p:nvPr/>
        </p:nvGrpSpPr>
        <p:grpSpPr>
          <a:xfrm>
            <a:off x="4607271" y="4363215"/>
            <a:ext cx="2895600" cy="1562100"/>
            <a:chOff x="558800" y="977900"/>
            <a:chExt cx="2895600" cy="1562100"/>
          </a:xfrm>
        </p:grpSpPr>
        <p:sp>
          <p:nvSpPr>
            <p:cNvPr id="65" name="矩形 64"/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FFFFFF"/>
                </a:solidFill>
              </a:endParaRPr>
            </a:p>
          </p:txBody>
        </p:sp>
        <p:grpSp>
          <p:nvGrpSpPr>
            <p:cNvPr id="66" name="组 65"/>
            <p:cNvGrpSpPr/>
            <p:nvPr/>
          </p:nvGrpSpPr>
          <p:grpSpPr>
            <a:xfrm>
              <a:off x="749830" y="1184250"/>
              <a:ext cx="2667248" cy="868375"/>
              <a:chOff x="5638552" y="977900"/>
              <a:chExt cx="2188812" cy="868375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5638552" y="977900"/>
                <a:ext cx="9934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/>
                    <a:ea typeface="微软雅黑"/>
                  </a:rPr>
                  <a:t>项目管理</a:t>
                </a: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5638552" y="1465017"/>
                <a:ext cx="2188812" cy="38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任务分配、进度查看</a:t>
                </a:r>
                <a:endParaRPr lang="zh-CN" altLang="en-US" sz="16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</p:grpSp>
      <p:grpSp>
        <p:nvGrpSpPr>
          <p:cNvPr id="69" name="组 47">
            <a:extLst>
              <a:ext uri="{FF2B5EF4-FFF2-40B4-BE49-F238E27FC236}">
                <a16:creationId xmlns:a16="http://schemas.microsoft.com/office/drawing/2014/main" id="{7AFC1B77-4220-4C38-AA77-4FBF00D2F295}"/>
              </a:ext>
            </a:extLst>
          </p:cNvPr>
          <p:cNvGrpSpPr/>
          <p:nvPr/>
        </p:nvGrpSpPr>
        <p:grpSpPr>
          <a:xfrm>
            <a:off x="8412808" y="4334572"/>
            <a:ext cx="2895600" cy="1562100"/>
            <a:chOff x="558800" y="977900"/>
            <a:chExt cx="2895600" cy="156210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CE937A0B-79B3-464E-B5FC-4ACE202084C2}"/>
                </a:ext>
              </a:extLst>
            </p:cNvPr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FFFFFF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AF4DDFD-6BFE-4A5C-AC5B-3EC33542033F}"/>
                </a:ext>
              </a:extLst>
            </p:cNvPr>
            <p:cNvSpPr/>
            <p:nvPr/>
          </p:nvSpPr>
          <p:spPr>
            <a:xfrm>
              <a:off x="749830" y="1184250"/>
              <a:ext cx="2492989" cy="45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goe UI"/>
                  <a:ea typeface="微软雅黑"/>
                </a:rPr>
                <a:t>在线词典、机器翻译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Segoe UI"/>
                <a:ea typeface="微软雅黑"/>
              </a:rPr>
              <a:t>THANKS</a:t>
            </a:r>
            <a:r>
              <a:rPr lang="zh-CN" altLang="en-US">
                <a:latin typeface="Segoe UI"/>
                <a:ea typeface="微软雅黑"/>
              </a:rPr>
              <a:t> </a:t>
            </a:r>
            <a:r>
              <a:rPr lang="en-US" altLang="zh-CN">
                <a:latin typeface="Segoe UI"/>
                <a:ea typeface="微软雅黑"/>
              </a:rPr>
              <a:t>FOR</a:t>
            </a:r>
            <a:r>
              <a:rPr lang="zh-CN" altLang="en-US">
                <a:latin typeface="Segoe UI"/>
                <a:ea typeface="微软雅黑"/>
              </a:rPr>
              <a:t> </a:t>
            </a:r>
            <a:r>
              <a:rPr lang="en-US" altLang="zh-CN">
                <a:latin typeface="Segoe UI"/>
                <a:ea typeface="微软雅黑"/>
              </a:rPr>
              <a:t>LISTENING</a:t>
            </a:r>
            <a:endParaRPr lang="en-US" altLang="zh-CN" dirty="0">
              <a:latin typeface="Segoe UI"/>
              <a:ea typeface="微软雅黑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Segoe UI"/>
                <a:ea typeface="微软雅黑"/>
              </a:rPr>
              <a:t>PRESENTED </a:t>
            </a:r>
            <a:r>
              <a:rPr lang="en-US" altLang="zh-CN">
                <a:latin typeface="Segoe UI"/>
                <a:ea typeface="微软雅黑"/>
              </a:rPr>
              <a:t>BY </a:t>
            </a:r>
            <a:r>
              <a:rPr lang="zh-CN" altLang="en-US">
                <a:latin typeface="Segoe UI"/>
                <a:ea typeface="微软雅黑"/>
              </a:rPr>
              <a:t>各种</a:t>
            </a:r>
            <a:r>
              <a:rPr lang="en-US" altLang="zh-CN">
                <a:latin typeface="Segoe UI"/>
                <a:ea typeface="微软雅黑"/>
              </a:rPr>
              <a:t>Pre</a:t>
            </a:r>
            <a:r>
              <a:rPr lang="zh-CN" altLang="en-US">
                <a:latin typeface="Segoe UI"/>
                <a:ea typeface="微软雅黑"/>
              </a:rPr>
              <a:t>小分队</a:t>
            </a:r>
            <a:endParaRPr lang="en-US" altLang="zh-CN" dirty="0">
              <a:latin typeface="Segoe UI"/>
              <a:ea typeface="微软雅黑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/>
              </a:rPr>
              <a:t>学校</a:t>
            </a:r>
            <a:r>
              <a:rPr lang="zh-CN" altLang="en-US">
                <a:solidFill>
                  <a:srgbClr val="000000"/>
                </a:solidFill>
                <a:latin typeface="Segoe UI"/>
                <a:ea typeface="微软雅黑"/>
              </a:rPr>
              <a:t>名称：北京语言大学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038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/>
              </a:rPr>
              <a:t>学校</a:t>
            </a:r>
            <a:r>
              <a:rPr lang="zh-CN" altLang="en-US">
                <a:solidFill>
                  <a:srgbClr val="000000"/>
                </a:solidFill>
                <a:latin typeface="Segoe UI"/>
                <a:ea typeface="微软雅黑"/>
              </a:rPr>
              <a:t>名称：北京语言大学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/>
              <a:t>现有</a:t>
            </a:r>
            <a:r>
              <a:rPr kumimoji="1" lang="en-US" altLang="zh-CN"/>
              <a:t>CAT</a:t>
            </a:r>
            <a:r>
              <a:rPr kumimoji="1" lang="zh-CN" altLang="en-US"/>
              <a:t>工具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现有</a:t>
            </a:r>
            <a:r>
              <a:rPr kumimoji="1" lang="en-US" altLang="zh-CN"/>
              <a:t>CAT</a:t>
            </a:r>
            <a:r>
              <a:rPr kumimoji="1" lang="zh-CN" altLang="en-US"/>
              <a:t>工具</a:t>
            </a:r>
            <a:endParaRPr kumimoji="1"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114421" y="1852759"/>
            <a:ext cx="1886434" cy="12357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428273" y="1852759"/>
            <a:ext cx="1886434" cy="12357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084392" y="1483427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Segoe UI"/>
                <a:ea typeface="微软雅黑"/>
              </a:rPr>
              <a:t>icat</a:t>
            </a:r>
            <a:endParaRPr lang="en-US" altLang="zh-CN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742125" y="1852759"/>
            <a:ext cx="1886434" cy="123573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251790" y="1483427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Segoe UI"/>
                <a:ea typeface="微软雅黑"/>
              </a:rPr>
              <a:t>dejavu</a:t>
            </a:r>
            <a:endParaRPr lang="en-US" altLang="zh-CN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135003" y="3262459"/>
            <a:ext cx="1886434" cy="123573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771084" y="2893127"/>
            <a:ext cx="614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Segoe UI"/>
                <a:ea typeface="微软雅黑"/>
              </a:rPr>
              <a:t>xtm</a:t>
            </a:r>
            <a:endParaRPr lang="en-US" altLang="zh-CN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448855" y="3262459"/>
            <a:ext cx="1886434" cy="123573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826372" y="2893127"/>
            <a:ext cx="113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Segoe UI"/>
                <a:ea typeface="微软雅黑"/>
              </a:rPr>
              <a:t>smartcat</a:t>
            </a:r>
            <a:endParaRPr lang="en-US" altLang="zh-CN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762707" y="3262459"/>
            <a:ext cx="1886434" cy="123573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630503" y="2893127"/>
            <a:ext cx="215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Segoe UI"/>
                <a:ea typeface="微软雅黑"/>
              </a:rPr>
              <a:t>SDL Trados Studio</a:t>
            </a:r>
            <a:endParaRPr lang="en-US" altLang="zh-CN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33878" y="4751604"/>
            <a:ext cx="1886434" cy="12357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16853" y="4382368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Segoe UI"/>
                <a:ea typeface="微软雅黑"/>
              </a:rPr>
              <a:t>memoq</a:t>
            </a:r>
            <a:endParaRPr lang="en-US" altLang="zh-CN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47730" y="4751604"/>
            <a:ext cx="1886434" cy="12357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51637" y="4382272"/>
            <a:ext cx="1278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Segoe UI"/>
                <a:ea typeface="微软雅黑"/>
              </a:rPr>
              <a:t>transmate</a:t>
            </a:r>
            <a:endParaRPr lang="en-US" altLang="zh-CN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61582" y="4751604"/>
            <a:ext cx="1886434" cy="123573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54460" y="6161304"/>
            <a:ext cx="1886434" cy="123573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468312" y="6161304"/>
            <a:ext cx="1886434" cy="123573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26459" y="5791972"/>
            <a:ext cx="970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>
                <a:solidFill>
                  <a:srgbClr val="000000"/>
                </a:solidFill>
                <a:latin typeface="Segoe UI"/>
                <a:ea typeface="微软雅黑"/>
              </a:rPr>
              <a:t>雪人</a:t>
            </a:r>
            <a:r>
              <a:rPr lang="en-US" altLang="zh-CN" b="1">
                <a:solidFill>
                  <a:srgbClr val="000000"/>
                </a:solidFill>
                <a:latin typeface="Segoe UI"/>
                <a:ea typeface="微软雅黑"/>
              </a:rPr>
              <a:t>cat</a:t>
            </a:r>
            <a:endParaRPr lang="en-US" altLang="zh-CN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63" y="822119"/>
            <a:ext cx="688669" cy="6886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5" y="754543"/>
            <a:ext cx="873827" cy="8738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6" y="822119"/>
            <a:ext cx="1443517" cy="10209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69" y="3503558"/>
            <a:ext cx="922938" cy="9229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44" y="2224265"/>
            <a:ext cx="760843" cy="760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01" y="3682046"/>
            <a:ext cx="646777" cy="646777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460686" y="4367001"/>
            <a:ext cx="1222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latin typeface="Segoe UI"/>
                <a:ea typeface="微软雅黑"/>
              </a:rPr>
              <a:t>smartling</a:t>
            </a:r>
            <a:endParaRPr lang="en-US" altLang="zh-CN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85" y="2250043"/>
            <a:ext cx="1123506" cy="6430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22" y="3658566"/>
            <a:ext cx="708435" cy="708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64" y="2142730"/>
            <a:ext cx="781449" cy="7814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36" y="5083930"/>
            <a:ext cx="822960" cy="685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43" y="5435732"/>
            <a:ext cx="1529268" cy="4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/>
              </a:rPr>
              <a:t>学校</a:t>
            </a:r>
            <a:r>
              <a:rPr lang="zh-CN" altLang="en-US">
                <a:solidFill>
                  <a:srgbClr val="000000"/>
                </a:solidFill>
                <a:latin typeface="Segoe UI"/>
                <a:ea typeface="微软雅黑"/>
              </a:rPr>
              <a:t>名称：北京语言大学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/>
              <a:t>常用功能表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03153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TWO</a:t>
            </a:r>
            <a:r>
              <a:rPr kumimoji="1" lang="zh-CN" altLang="en-US"/>
              <a:t> 常用功能表</a:t>
            </a:r>
            <a:endParaRPr kumimoji="1" lang="zh-CN" altLang="en-US" dirty="0"/>
          </a:p>
        </p:txBody>
      </p:sp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6608"/>
              </p:ext>
            </p:extLst>
          </p:nvPr>
        </p:nvGraphicFramePr>
        <p:xfrm>
          <a:off x="145271" y="604725"/>
          <a:ext cx="8220516" cy="6195360"/>
        </p:xfrm>
        <a:graphic>
          <a:graphicData uri="http://schemas.openxmlformats.org/drawingml/2006/table">
            <a:tbl>
              <a:tblPr firstRow="1" bandRow="1"/>
              <a:tblGrid>
                <a:gridCol w="1491626">
                  <a:extLst>
                    <a:ext uri="{9D8B030D-6E8A-4147-A177-3AD203B41FA5}">
                      <a16:colId xmlns:a16="http://schemas.microsoft.com/office/drawing/2014/main" val="14830518"/>
                    </a:ext>
                  </a:extLst>
                </a:gridCol>
                <a:gridCol w="961270">
                  <a:extLst>
                    <a:ext uri="{9D8B030D-6E8A-4147-A177-3AD203B41FA5}">
                      <a16:colId xmlns:a16="http://schemas.microsoft.com/office/drawing/2014/main" val="1306310516"/>
                    </a:ext>
                  </a:extLst>
                </a:gridCol>
                <a:gridCol w="961270">
                  <a:extLst>
                    <a:ext uri="{9D8B030D-6E8A-4147-A177-3AD203B41FA5}">
                      <a16:colId xmlns:a16="http://schemas.microsoft.com/office/drawing/2014/main" val="764643663"/>
                    </a:ext>
                  </a:extLst>
                </a:gridCol>
                <a:gridCol w="961270">
                  <a:extLst>
                    <a:ext uri="{9D8B030D-6E8A-4147-A177-3AD203B41FA5}">
                      <a16:colId xmlns:a16="http://schemas.microsoft.com/office/drawing/2014/main" val="395337221"/>
                    </a:ext>
                  </a:extLst>
                </a:gridCol>
                <a:gridCol w="961270">
                  <a:extLst>
                    <a:ext uri="{9D8B030D-6E8A-4147-A177-3AD203B41FA5}">
                      <a16:colId xmlns:a16="http://schemas.microsoft.com/office/drawing/2014/main" val="3835576740"/>
                    </a:ext>
                  </a:extLst>
                </a:gridCol>
                <a:gridCol w="961270">
                  <a:extLst>
                    <a:ext uri="{9D8B030D-6E8A-4147-A177-3AD203B41FA5}">
                      <a16:colId xmlns:a16="http://schemas.microsoft.com/office/drawing/2014/main" val="4167934378"/>
                    </a:ext>
                  </a:extLst>
                </a:gridCol>
                <a:gridCol w="961270">
                  <a:extLst>
                    <a:ext uri="{9D8B030D-6E8A-4147-A177-3AD203B41FA5}">
                      <a16:colId xmlns:a16="http://schemas.microsoft.com/office/drawing/2014/main" val="2392087049"/>
                    </a:ext>
                  </a:extLst>
                </a:gridCol>
                <a:gridCol w="961270">
                  <a:extLst>
                    <a:ext uri="{9D8B030D-6E8A-4147-A177-3AD203B41FA5}">
                      <a16:colId xmlns:a16="http://schemas.microsoft.com/office/drawing/2014/main" val="3895683363"/>
                    </a:ext>
                  </a:extLst>
                </a:gridCol>
              </a:tblGrid>
              <a:tr h="100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algn="ctr"/>
                      <a:endParaRPr lang="zh-CN" alt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中英对照翻译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记忆库术语库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项目</a:t>
                      </a:r>
                      <a:endParaRPr lang="en-US" altLang="zh-CN" b="1"/>
                    </a:p>
                    <a:p>
                      <a:pPr algn="ctr"/>
                      <a:r>
                        <a:rPr lang="zh-CN" altLang="en-US" b="1"/>
                        <a:t>管理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云协作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机器</a:t>
                      </a:r>
                      <a:endParaRPr lang="en-US" altLang="zh-CN" b="1"/>
                    </a:p>
                    <a:p>
                      <a:pPr algn="ctr"/>
                      <a:r>
                        <a:rPr lang="zh-CN" altLang="en-US" b="1"/>
                        <a:t>翻译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分析</a:t>
                      </a:r>
                      <a:endParaRPr lang="en-US" altLang="zh-CN" b="1"/>
                    </a:p>
                    <a:p>
                      <a:pPr algn="ctr"/>
                      <a:r>
                        <a:rPr lang="zh-CN" altLang="en-US" b="1"/>
                        <a:t>报告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质量</a:t>
                      </a:r>
                      <a:endParaRPr lang="en-US" altLang="zh-CN" b="1"/>
                    </a:p>
                    <a:p>
                      <a:pPr algn="ctr"/>
                      <a:r>
                        <a:rPr lang="zh-CN" altLang="en-US" b="1"/>
                        <a:t>报告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566470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Smartcat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   √</a:t>
                      </a:r>
                      <a:endParaRPr lang="en-US" altLang="zh-CN" sz="16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（不免费）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75679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Basiccat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837829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MemoQ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16858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deja</a:t>
                      </a:r>
                      <a:r>
                        <a:rPr lang="en-US" altLang="zh-CN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 Vu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08167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SDL Trados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68028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Matecat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82576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Transmate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6483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Icat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4889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Smartling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9035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雪人</a:t>
                      </a: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en-US" altLang="zh-CN" sz="16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（较多）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28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XtmInternational</a:t>
                      </a:r>
                      <a:endParaRPr lang="en-US" altLang="zh-CN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3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72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TWO</a:t>
            </a:r>
            <a:r>
              <a:rPr kumimoji="1" lang="zh-CN" altLang="en-US"/>
              <a:t> 常用功能表</a:t>
            </a:r>
            <a:endParaRPr kumimoji="1" lang="zh-CN" altLang="en-US" dirty="0"/>
          </a:p>
        </p:txBody>
      </p:sp>
      <p:graphicFrame>
        <p:nvGraphicFramePr>
          <p:cNvPr id="75" name="表格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53151"/>
              </p:ext>
            </p:extLst>
          </p:nvPr>
        </p:nvGraphicFramePr>
        <p:xfrm>
          <a:off x="3758411" y="609600"/>
          <a:ext cx="8167698" cy="6226523"/>
        </p:xfrm>
        <a:graphic>
          <a:graphicData uri="http://schemas.openxmlformats.org/drawingml/2006/table">
            <a:tbl>
              <a:tblPr firstRow="1" bandRow="1"/>
              <a:tblGrid>
                <a:gridCol w="1476090">
                  <a:extLst>
                    <a:ext uri="{9D8B030D-6E8A-4147-A177-3AD203B41FA5}">
                      <a16:colId xmlns:a16="http://schemas.microsoft.com/office/drawing/2014/main" val="14830518"/>
                    </a:ext>
                  </a:extLst>
                </a:gridCol>
                <a:gridCol w="1115268">
                  <a:extLst>
                    <a:ext uri="{9D8B030D-6E8A-4147-A177-3AD203B41FA5}">
                      <a16:colId xmlns:a16="http://schemas.microsoft.com/office/drawing/2014/main" val="1306310516"/>
                    </a:ext>
                  </a:extLst>
                </a:gridCol>
                <a:gridCol w="1115268">
                  <a:extLst>
                    <a:ext uri="{9D8B030D-6E8A-4147-A177-3AD203B41FA5}">
                      <a16:colId xmlns:a16="http://schemas.microsoft.com/office/drawing/2014/main" val="764643663"/>
                    </a:ext>
                  </a:extLst>
                </a:gridCol>
                <a:gridCol w="1115268">
                  <a:extLst>
                    <a:ext uri="{9D8B030D-6E8A-4147-A177-3AD203B41FA5}">
                      <a16:colId xmlns:a16="http://schemas.microsoft.com/office/drawing/2014/main" val="395337221"/>
                    </a:ext>
                  </a:extLst>
                </a:gridCol>
                <a:gridCol w="1115268">
                  <a:extLst>
                    <a:ext uri="{9D8B030D-6E8A-4147-A177-3AD203B41FA5}">
                      <a16:colId xmlns:a16="http://schemas.microsoft.com/office/drawing/2014/main" val="3835576740"/>
                    </a:ext>
                  </a:extLst>
                </a:gridCol>
                <a:gridCol w="1115268">
                  <a:extLst>
                    <a:ext uri="{9D8B030D-6E8A-4147-A177-3AD203B41FA5}">
                      <a16:colId xmlns:a16="http://schemas.microsoft.com/office/drawing/2014/main" val="2690358870"/>
                    </a:ext>
                  </a:extLst>
                </a:gridCol>
                <a:gridCol w="1115268">
                  <a:extLst>
                    <a:ext uri="{9D8B030D-6E8A-4147-A177-3AD203B41FA5}">
                      <a16:colId xmlns:a16="http://schemas.microsoft.com/office/drawing/2014/main" val="465527139"/>
                    </a:ext>
                  </a:extLst>
                </a:gridCol>
              </a:tblGrid>
              <a:tr h="10785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algn="ctr"/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同项目多语言选择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免费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多版本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使用人群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是否支持网页</a:t>
                      </a:r>
                      <a:r>
                        <a:rPr lang="en-US" altLang="zh-CN" b="1"/>
                        <a:t>app</a:t>
                      </a:r>
                      <a:r>
                        <a:rPr lang="zh-CN" altLang="en-US" b="1"/>
                        <a:t>本地化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/>
                        <a:t>占内存</a:t>
                      </a:r>
                      <a:endParaRPr lang="en-US" altLang="zh-CN" b="1"/>
                    </a:p>
                    <a:p>
                      <a:pPr algn="ctr"/>
                      <a:r>
                        <a:rPr lang="zh-CN" altLang="en-US" b="1"/>
                        <a:t>空间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566470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Smartcat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网页版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公司，自由译员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75679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Basiccat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本地版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学生，教师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837829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MemoQ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本地版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公司，自由译员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大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16858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deja</a:t>
                      </a:r>
                      <a:r>
                        <a:rPr lang="en-US" altLang="zh-CN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 Vu</a:t>
                      </a: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本地版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公司，自由译员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大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08167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SDL Trados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本地版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公司，自由译员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大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68028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Matecat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网页版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项目经理，自由译员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82576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Transmate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本地版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公司，自由译员，学生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大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64833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Icat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本地版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公司，自由译员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大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4889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Smartling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网页版</a:t>
                      </a: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本地版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公司，自由译员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大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9035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雪人</a:t>
                      </a:r>
                      <a:r>
                        <a:rPr lang="en-US" altLang="zh-CN" sz="14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CAT</a:t>
                      </a:r>
                      <a:endParaRPr lang="en-US" altLang="zh-CN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√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部分免费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本地版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公司，自由译员，学生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标准版支持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289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indent="0" algn="ctr" defTabSz="1162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cs typeface="Segoe UI Light" pitchFamily="34" charset="0"/>
                        </a:rPr>
                        <a:t>XtmInternational</a:t>
                      </a:r>
                      <a:endParaRPr lang="en-US" altLang="zh-CN" sz="11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cs typeface="Segoe UI Light" pitchFamily="34" charset="0"/>
                      </a:endParaRPr>
                    </a:p>
                  </a:txBody>
                  <a:tcPr marL="85620" marR="85620" marT="42810" marB="4281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×</a:t>
                      </a:r>
                      <a:endParaRPr lang="zh-CN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本地版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公司，自由译员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支持</a:t>
                      </a:r>
                      <a:endParaRPr lang="zh-CN" sz="12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大</a:t>
                      </a:r>
                      <a:endParaRPr lang="zh-CN" sz="12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3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25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/>
              </a:rPr>
              <a:t>学校</a:t>
            </a:r>
            <a:r>
              <a:rPr lang="zh-CN" altLang="en-US">
                <a:solidFill>
                  <a:srgbClr val="000000"/>
                </a:solidFill>
                <a:latin typeface="Segoe UI"/>
                <a:ea typeface="微软雅黑"/>
              </a:rPr>
              <a:t>名称：北京语言大学</a:t>
            </a:r>
            <a:endParaRPr lang="zh-CN" altLang="en-US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/>
              <a:t>特色功能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D374D8B5-FAA2-4F3B-B1D3-32081013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67" y="2170655"/>
            <a:ext cx="9787944" cy="441986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特色功能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 rot="1679588">
            <a:off x="1139196" y="758758"/>
            <a:ext cx="1011677" cy="52529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3391" y="1434713"/>
            <a:ext cx="1706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000000"/>
                </a:solidFill>
                <a:latin typeface="Segoe UI"/>
                <a:ea typeface="微软雅黑"/>
              </a:rPr>
              <a:t>Smartcat</a:t>
            </a:r>
            <a:endParaRPr lang="en-US" altLang="zh-CN" sz="2800" b="1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56" y="771118"/>
            <a:ext cx="1186815" cy="11868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1" y="1957933"/>
            <a:ext cx="10700037" cy="442491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6" y="2119451"/>
            <a:ext cx="10935478" cy="452227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0" y="2249150"/>
            <a:ext cx="10767289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504</Words>
  <Application>Microsoft Office PowerPoint</Application>
  <PresentationFormat>宽屏</PresentationFormat>
  <Paragraphs>285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Microsoft YaHei</vt:lpstr>
      <vt:lpstr>Microsoft YaHei</vt:lpstr>
      <vt:lpstr>Arial</vt:lpstr>
      <vt:lpstr>Century Gothic</vt:lpstr>
      <vt:lpstr>Segoe UI</vt:lpstr>
      <vt:lpstr>Segoe UI Light</vt:lpstr>
      <vt:lpstr>Times New Roman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王翊冉</cp:lastModifiedBy>
  <cp:revision>108</cp:revision>
  <dcterms:created xsi:type="dcterms:W3CDTF">2015-08-18T02:51:41Z</dcterms:created>
  <dcterms:modified xsi:type="dcterms:W3CDTF">2020-09-17T14:01:12Z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2017-12-21T08:36:47.5786057Z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